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74" r:id="rId15"/>
    <p:sldId id="268" r:id="rId16"/>
    <p:sldId id="275" r:id="rId17"/>
    <p:sldId id="269" r:id="rId18"/>
    <p:sldId id="276" r:id="rId19"/>
    <p:sldId id="270" r:id="rId20"/>
    <p:sldId id="277" r:id="rId21"/>
    <p:sldId id="271" r:id="rId22"/>
    <p:sldId id="272"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92" d="100"/>
          <a:sy n="92" d="100"/>
        </p:scale>
        <p:origin x="-2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275062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194085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515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32671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391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68945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1766994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05421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89500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8DB2C7-2903-4DB2-839A-89F8F3AAE123}" type="datetimeFigureOut">
              <a:rPr lang="ru-RU" smtClean="0"/>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266451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88DB2C7-2903-4DB2-839A-89F8F3AAE123}" type="datetimeFigureOut">
              <a:rPr lang="ru-RU" smtClean="0"/>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141234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8DB2C7-2903-4DB2-839A-89F8F3AAE123}" type="datetimeFigureOut">
              <a:rPr lang="ru-RU" smtClean="0"/>
              <a:t>02.12.2020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59052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88DB2C7-2903-4DB2-839A-89F8F3AAE123}" type="datetimeFigureOut">
              <a:rPr lang="ru-RU" smtClean="0"/>
              <a:t>02.12.2020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250008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DB2C7-2903-4DB2-839A-89F8F3AAE123}" type="datetimeFigureOut">
              <a:rPr lang="ru-RU" smtClean="0"/>
              <a:t>02.12.2020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70651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8DB2C7-2903-4DB2-839A-89F8F3AAE123}" type="datetimeFigureOut">
              <a:rPr lang="ru-RU" smtClean="0"/>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DAF86F-8E9F-4E00-A0BC-E224F14E60A3}" type="slidenum">
              <a:rPr lang="ru-RU" smtClean="0"/>
              <a:t>‹#›</a:t>
            </a:fld>
            <a:endParaRPr lang="ru-RU"/>
          </a:p>
        </p:txBody>
      </p:sp>
    </p:spTree>
    <p:extLst>
      <p:ext uri="{BB962C8B-B14F-4D97-AF65-F5344CB8AC3E}">
        <p14:creationId xmlns:p14="http://schemas.microsoft.com/office/powerpoint/2010/main" val="390849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DDAF86F-8E9F-4E00-A0BC-E224F14E60A3}" type="slidenum">
              <a:rPr lang="ru-RU" smtClean="0"/>
              <a:t>‹#›</a:t>
            </a:fld>
            <a:endParaRPr lang="ru-RU"/>
          </a:p>
        </p:txBody>
      </p:sp>
      <p:sp>
        <p:nvSpPr>
          <p:cNvPr id="5" name="Date Placeholder 4"/>
          <p:cNvSpPr>
            <a:spLocks noGrp="1"/>
          </p:cNvSpPr>
          <p:nvPr>
            <p:ph type="dt" sz="half" idx="10"/>
          </p:nvPr>
        </p:nvSpPr>
        <p:spPr/>
        <p:txBody>
          <a:bodyPr/>
          <a:lstStyle/>
          <a:p>
            <a:fld id="{E88DB2C7-2903-4DB2-839A-89F8F3AAE123}" type="datetimeFigureOut">
              <a:rPr lang="ru-RU" smtClean="0"/>
              <a:t>02.12.2020</a:t>
            </a:fld>
            <a:endParaRPr lang="ru-RU"/>
          </a:p>
        </p:txBody>
      </p:sp>
    </p:spTree>
    <p:extLst>
      <p:ext uri="{BB962C8B-B14F-4D97-AF65-F5344CB8AC3E}">
        <p14:creationId xmlns:p14="http://schemas.microsoft.com/office/powerpoint/2010/main" val="401119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8DB2C7-2903-4DB2-839A-89F8F3AAE123}" type="datetimeFigureOut">
              <a:rPr lang="ru-RU" smtClean="0"/>
              <a:t>02.12.2020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DAF86F-8E9F-4E00-A0BC-E224F14E60A3}" type="slidenum">
              <a:rPr lang="ru-RU" smtClean="0"/>
              <a:t>‹#›</a:t>
            </a:fld>
            <a:endParaRPr lang="ru-RU"/>
          </a:p>
        </p:txBody>
      </p:sp>
    </p:spTree>
    <p:extLst>
      <p:ext uri="{BB962C8B-B14F-4D97-AF65-F5344CB8AC3E}">
        <p14:creationId xmlns:p14="http://schemas.microsoft.com/office/powerpoint/2010/main" val="36970945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01820" y="551728"/>
            <a:ext cx="9144000" cy="2387600"/>
          </a:xfrm>
        </p:spPr>
        <p:txBody>
          <a:bodyPr>
            <a:normAutofit fontScale="90000"/>
          </a:bodyPr>
          <a:lstStyle/>
          <a:p>
            <a:pPr algn="ctr"/>
            <a:r>
              <a:rPr lang="ru-RU" b="1" dirty="0">
                <a:effectLst>
                  <a:outerShdw blurRad="38100" dist="38100" dir="2700000" algn="tl">
                    <a:srgbClr val="000000">
                      <a:alpha val="43137"/>
                    </a:srgbClr>
                  </a:outerShdw>
                </a:effectLst>
                <a:latin typeface="Arial Black" pitchFamily="34" charset="0"/>
              </a:rPr>
              <a:t>Тема 7. Кадровое делопроизводство в НКО</a:t>
            </a:r>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20" y="2939328"/>
            <a:ext cx="3496107" cy="349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5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842683"/>
            <a:ext cx="8596668" cy="5198680"/>
          </a:xfrm>
        </p:spPr>
        <p:txBody>
          <a:bodyPr/>
          <a:lstStyle/>
          <a:p>
            <a:pPr algn="just">
              <a:lnSpc>
                <a:spcPct val="150000"/>
              </a:lnSpc>
              <a:spcBef>
                <a:spcPts val="0"/>
              </a:spcBef>
            </a:pPr>
            <a:r>
              <a:rPr lang="ru-RU" sz="2400" dirty="0">
                <a:latin typeface="Times New Roman" panose="02020603050405020304" pitchFamily="18" charset="0"/>
                <a:cs typeface="Times New Roman" panose="02020603050405020304" pitchFamily="18" charset="0"/>
              </a:rPr>
              <a:t>Во-вторых, не будет возникать путаницы при составлении Табелей по проектам и программам у специалиста, отвечающего за ведение кадровой документации. Как правило, личный учет рабочего времени ведет сам сотрудник, а потом уже специалист по кадрам вносит данные в общие табели (данный процесс можно полностью автоматизировать за счет средств MS </a:t>
            </a:r>
            <a:r>
              <a:rPr lang="ru-RU" sz="2400" dirty="0" err="1">
                <a:latin typeface="Times New Roman" panose="02020603050405020304" pitchFamily="18" charset="0"/>
                <a:cs typeface="Times New Roman" panose="02020603050405020304" pitchFamily="18" charset="0"/>
              </a:rPr>
              <a:t>Office</a:t>
            </a:r>
            <a:r>
              <a:rPr lang="ru-RU" sz="2400" dirty="0">
                <a:latin typeface="Times New Roman" panose="02020603050405020304" pitchFamily="18" charset="0"/>
                <a:cs typeface="Times New Roman" panose="02020603050405020304" pitchFamily="18" charset="0"/>
              </a:rPr>
              <a:t> или аналогичных пакетов программ).</a:t>
            </a:r>
          </a:p>
          <a:p>
            <a:endParaRPr lang="ru-RU" dirty="0"/>
          </a:p>
        </p:txBody>
      </p:sp>
    </p:spTree>
    <p:extLst>
      <p:ext uri="{BB962C8B-B14F-4D97-AF65-F5344CB8AC3E}">
        <p14:creationId xmlns:p14="http://schemas.microsoft.com/office/powerpoint/2010/main" val="175928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659" y="645459"/>
            <a:ext cx="9377081" cy="5395903"/>
          </a:xfrm>
        </p:spPr>
        <p:txBody>
          <a:bodyPr>
            <a:normAutofit/>
          </a:bodyPr>
          <a:lstStyle/>
          <a:p>
            <a:pPr algn="just">
              <a:lnSpc>
                <a:spcPct val="150000"/>
              </a:lnSpc>
              <a:spcBef>
                <a:spcPts val="0"/>
              </a:spcBef>
            </a:pPr>
            <a:r>
              <a:rPr lang="ru-RU" sz="2400" dirty="0">
                <a:latin typeface="Times New Roman" panose="02020603050405020304" pitchFamily="18" charset="0"/>
                <a:cs typeface="Times New Roman" panose="02020603050405020304" pitchFamily="18" charset="0"/>
              </a:rPr>
              <a:t>В-третьих, в Личный Табель можно включить учет добровольного труда. В случае, если в какой-либо проект Вы закладываете добровольный труд сотрудников в качестве собственного вклада, его будет необходимо каким-то образом подтвердить в момент предоставления отчетов. Если в НКО ведутся Личные Табели учета рабочего времени, где имеется строка «Добровольный труд» или просто указана должность по проекту, то именно этот документ и будет являться подтверждением.</a:t>
            </a:r>
          </a:p>
          <a:p>
            <a:endParaRPr lang="ru-RU" dirty="0"/>
          </a:p>
        </p:txBody>
      </p:sp>
    </p:spTree>
    <p:extLst>
      <p:ext uri="{BB962C8B-B14F-4D97-AF65-F5344CB8AC3E}">
        <p14:creationId xmlns:p14="http://schemas.microsoft.com/office/powerpoint/2010/main" val="428353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29" y="663389"/>
            <a:ext cx="9520518" cy="5377974"/>
          </a:xfrm>
        </p:spPr>
        <p:txBody>
          <a:bodyPr>
            <a:normAutofit fontScale="92500"/>
          </a:bodyPr>
          <a:lstStyle/>
          <a:p>
            <a:pPr algn="just"/>
            <a:r>
              <a:rPr lang="ru-RU" sz="2400" b="1" dirty="0">
                <a:latin typeface="Times New Roman" panose="02020603050405020304" pitchFamily="18" charset="0"/>
                <a:cs typeface="Times New Roman" panose="02020603050405020304" pitchFamily="18" charset="0"/>
              </a:rPr>
              <a:t>Документы, связанные с приемом и увольнением сотрудников.</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Предположим, Ваша НКО получила средства на реализацию проекта и теперь принимает на работу (а по завершении проекта увольняет) необходимых для его реализации специалистов. Какие же документы необходимо оформить?</a:t>
            </a:r>
          </a:p>
          <a:p>
            <a:pPr algn="just"/>
            <a:r>
              <a:rPr lang="ru-RU" sz="2400" b="1" dirty="0">
                <a:latin typeface="Times New Roman" panose="02020603050405020304" pitchFamily="18" charset="0"/>
                <a:cs typeface="Times New Roman" panose="02020603050405020304" pitchFamily="18" charset="0"/>
              </a:rPr>
              <a:t>1. Штатное расписание проекта и Приказ о его утверждении</a:t>
            </a:r>
            <a:endParaRPr lang="ru-RU"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ru-RU" sz="2400" dirty="0">
                <a:latin typeface="Times New Roman" panose="02020603050405020304" pitchFamily="18" charset="0"/>
                <a:cs typeface="Times New Roman" panose="02020603050405020304" pitchFamily="18" charset="0"/>
              </a:rPr>
              <a:t>В Штатное расписание проекта вносятся все оплачиваемые должности, участвующие в реализации проекта с указанием названия проекта, периода действия данного Штатного расписания, ставок оплаты и процента занятости сотрудников. Именно на основании этого документа в дальнейшем осуществляется прием специалистов на работу в НКО.</a:t>
            </a:r>
          </a:p>
        </p:txBody>
      </p:sp>
    </p:spTree>
    <p:extLst>
      <p:ext uri="{BB962C8B-B14F-4D97-AF65-F5344CB8AC3E}">
        <p14:creationId xmlns:p14="http://schemas.microsoft.com/office/powerpoint/2010/main" val="351412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9953" y="466165"/>
            <a:ext cx="8754049" cy="5575197"/>
          </a:xfrm>
        </p:spPr>
        <p:txBody>
          <a:bodyPr/>
          <a:lstStyle/>
          <a:p>
            <a:pPr algn="just">
              <a:lnSpc>
                <a:spcPct val="150000"/>
              </a:lnSpc>
              <a:spcBef>
                <a:spcPts val="0"/>
              </a:spcBef>
            </a:pPr>
            <a:r>
              <a:rPr lang="ru-RU" sz="2400" b="1" dirty="0">
                <a:latin typeface="Times New Roman" panose="02020603050405020304" pitchFamily="18" charset="0"/>
                <a:cs typeface="Times New Roman" panose="02020603050405020304" pitchFamily="18" charset="0"/>
              </a:rPr>
              <a:t>2. Приказ о приеме сотрудника</a:t>
            </a:r>
            <a:endParaRPr lang="ru-RU" sz="24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400" dirty="0">
                <a:latin typeface="Times New Roman" panose="02020603050405020304" pitchFamily="18" charset="0"/>
                <a:cs typeface="Times New Roman" panose="02020603050405020304" pitchFamily="18" charset="0"/>
              </a:rPr>
              <a:t>Для этого приказа используются унифицированные формы. При условии приема специалиста на работу в конкретном проекте, в приказе обязательно надо указать название проекта (или номер соглашения о финансировании), срок, на который сотрудник принимается, ставку оплаты и процент занятости.</a:t>
            </a:r>
          </a:p>
          <a:p>
            <a:endParaRPr lang="ru-RU" dirty="0"/>
          </a:p>
        </p:txBody>
      </p:sp>
    </p:spTree>
    <p:extLst>
      <p:ext uri="{BB962C8B-B14F-4D97-AF65-F5344CB8AC3E}">
        <p14:creationId xmlns:p14="http://schemas.microsoft.com/office/powerpoint/2010/main" val="273829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882" y="-1"/>
            <a:ext cx="5947064" cy="659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95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434" y="412377"/>
            <a:ext cx="9789460" cy="5628986"/>
          </a:xfrm>
        </p:spPr>
        <p:txBody>
          <a:bodyPr>
            <a:normAutofit fontScale="92500"/>
          </a:bodyPr>
          <a:lstStyle/>
          <a:p>
            <a:pPr algn="just">
              <a:lnSpc>
                <a:spcPct val="150000"/>
              </a:lnSpc>
              <a:spcBef>
                <a:spcPts val="0"/>
              </a:spcBef>
            </a:pPr>
            <a:r>
              <a:rPr lang="ru-RU" sz="2400" b="1" dirty="0">
                <a:latin typeface="Times New Roman" panose="02020603050405020304" pitchFamily="18" charset="0"/>
                <a:cs typeface="Times New Roman" panose="02020603050405020304" pitchFamily="18" charset="0"/>
              </a:rPr>
              <a:t>3. Приказ — уведомление об увольнении, в связи с истечением срока Срочного Трудового договора.</a:t>
            </a:r>
            <a:endParaRPr lang="ru-RU" sz="24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400" dirty="0">
                <a:latin typeface="Times New Roman" panose="02020603050405020304" pitchFamily="18" charset="0"/>
                <a:cs typeface="Times New Roman" panose="02020603050405020304" pitchFamily="18" charset="0"/>
              </a:rPr>
              <a:t>Согласно Трудовому Кодексу Российской Федерации, работодатель обязан уведомить сотрудника об увольнении в связи с истечением Срочного трудового договора не менее, чем за 3 дня. Следует учесть, что существует норма ТК РФ, согласно которой если уведомление не было произведено, приказ об увольнении не подписан и фактически деятельность сотрудника продолжается, то Договор получает статус бессрочного. Унифицированной формы для этого документа не существует, он составляется в свободной форме с обязательным указанием основания увольнения (включая ссылку на статью ТК РФ). </a:t>
            </a:r>
          </a:p>
        </p:txBody>
      </p:sp>
    </p:spTree>
    <p:extLst>
      <p:ext uri="{BB962C8B-B14F-4D97-AF65-F5344CB8AC3E}">
        <p14:creationId xmlns:p14="http://schemas.microsoft.com/office/powerpoint/2010/main" val="250610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Порядок увольнения по срочному трудовому договору в 2020 году — пошаговая  инструк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38" y="0"/>
            <a:ext cx="8134350" cy="666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6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223" y="753035"/>
            <a:ext cx="9412941" cy="5288327"/>
          </a:xfrm>
        </p:spPr>
        <p:txBody>
          <a:bodyPr/>
          <a:lstStyle/>
          <a:p>
            <a:pPr algn="just">
              <a:lnSpc>
                <a:spcPct val="150000"/>
              </a:lnSpc>
              <a:spcBef>
                <a:spcPts val="0"/>
              </a:spcBef>
            </a:pPr>
            <a:r>
              <a:rPr lang="ru-RU" sz="2400" b="1" dirty="0">
                <a:latin typeface="Times New Roman" panose="02020603050405020304" pitchFamily="18" charset="0"/>
                <a:cs typeface="Times New Roman" panose="02020603050405020304" pitchFamily="18" charset="0"/>
              </a:rPr>
              <a:t>4. Приказ об увольнении сотрудника.</a:t>
            </a:r>
            <a:endParaRPr lang="ru-RU" sz="24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400" dirty="0">
                <a:latin typeface="Times New Roman" panose="02020603050405020304" pitchFamily="18" charset="0"/>
                <a:cs typeface="Times New Roman" panose="02020603050405020304" pitchFamily="18" charset="0"/>
              </a:rPr>
              <a:t>Используется унифицированная форма документа с обязательным включением в него должности, с которой увольняется сотрудник, реквизитов Трудового договора, основания для увольнения (указывается только пункт и формулировка статьи 77 ТК РФ, например «Пункт 2 статьи 77 ТК РФ «Истечение срока Трудового договора»), даты увольнения (датой увольнения считается последний рабочий день сотрудника).</a:t>
            </a:r>
          </a:p>
          <a:p>
            <a:endParaRPr lang="ru-RU" dirty="0"/>
          </a:p>
        </p:txBody>
      </p:sp>
    </p:spTree>
    <p:extLst>
      <p:ext uri="{BB962C8B-B14F-4D97-AF65-F5344CB8AC3E}">
        <p14:creationId xmlns:p14="http://schemas.microsoft.com/office/powerpoint/2010/main" val="977806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Скачать образец приказа об увольнении по собственному желанию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154" y="55416"/>
            <a:ext cx="7249181" cy="680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5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659" y="645459"/>
            <a:ext cx="9377082" cy="5395903"/>
          </a:xfrm>
        </p:spPr>
        <p:txBody>
          <a:bodyPr>
            <a:normAutofit fontScale="92500" lnSpcReduction="10000"/>
          </a:bodyPr>
          <a:lstStyle/>
          <a:p>
            <a:pPr algn="just">
              <a:lnSpc>
                <a:spcPct val="150000"/>
              </a:lnSpc>
            </a:pPr>
            <a:r>
              <a:rPr lang="ru-RU" sz="2400" b="1" dirty="0">
                <a:latin typeface="Times New Roman" panose="02020603050405020304" pitchFamily="18" charset="0"/>
                <a:cs typeface="Times New Roman" panose="02020603050405020304" pitchFamily="18" charset="0"/>
              </a:rPr>
              <a:t>Командировочные документы</a:t>
            </a:r>
            <a:endParaRPr lang="ru-RU" sz="2400" dirty="0">
              <a:latin typeface="Times New Roman" panose="02020603050405020304" pitchFamily="18" charset="0"/>
              <a:cs typeface="Times New Roman" panose="02020603050405020304" pitchFamily="18" charset="0"/>
            </a:endParaRPr>
          </a:p>
          <a:p>
            <a:pPr algn="just">
              <a:lnSpc>
                <a:spcPct val="150000"/>
              </a:lnSpc>
            </a:pPr>
            <a:r>
              <a:rPr lang="ru-RU" sz="2400" dirty="0">
                <a:latin typeface="Times New Roman" panose="02020603050405020304" pitchFamily="18" charset="0"/>
                <a:cs typeface="Times New Roman" panose="02020603050405020304" pitchFamily="18" charset="0"/>
              </a:rPr>
              <a:t>Для оформления служебных поездок (командировок) используются 3 унифицированные формы: Приказ о направлении сотрудника в командировку, Служебное задание, Командировочное удостоверение. Последний документ оформляется только для поездок, длительностью более 1 дня. На основании этих документов осуществляется возмещение затрат на проезд и проживание (при условии предоставления билетов и других подтверждающих расходы документов), выплата суточных. В случае, если Служебная поездка производится в рамках конкретного проекта, необходимо указать его название во всех документах (в графе «структурное подразделение»).</a:t>
            </a:r>
          </a:p>
          <a:p>
            <a:endParaRPr lang="ru-RU" dirty="0"/>
          </a:p>
        </p:txBody>
      </p:sp>
    </p:spTree>
    <p:extLst>
      <p:ext uri="{BB962C8B-B14F-4D97-AF65-F5344CB8AC3E}">
        <p14:creationId xmlns:p14="http://schemas.microsoft.com/office/powerpoint/2010/main" val="26528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034" y="313765"/>
            <a:ext cx="9883090" cy="5270397"/>
          </a:xfrm>
        </p:spPr>
        <p:txBody>
          <a:bodyPr/>
          <a:lstStyle/>
          <a:p>
            <a:pPr marL="0" indent="457200" algn="just">
              <a:lnSpc>
                <a:spcPct val="150000"/>
              </a:lnSpc>
              <a:spcBef>
                <a:spcPts val="0"/>
              </a:spcBef>
              <a:buNone/>
            </a:pPr>
            <a:r>
              <a:rPr lang="ru-RU" sz="2400" dirty="0">
                <a:latin typeface="Times New Roman" panose="02020603050405020304" pitchFamily="18" charset="0"/>
                <a:cs typeface="Times New Roman" panose="02020603050405020304" pitchFamily="18" charset="0"/>
              </a:rPr>
              <a:t>Кадровое делопроизводство в некоммерческой организации имеет несколько отличий от других форм юридических лиц</a:t>
            </a:r>
            <a:r>
              <a:rPr lang="ru-RU" sz="2400" dirty="0" smtClean="0">
                <a:latin typeface="Times New Roman" panose="02020603050405020304" pitchFamily="18" charset="0"/>
                <a:cs typeface="Times New Roman" panose="02020603050405020304" pitchFamily="18" charset="0"/>
              </a:rPr>
              <a:t>.</a:t>
            </a:r>
          </a:p>
          <a:p>
            <a:pPr marL="0" indent="457200" algn="just">
              <a:lnSpc>
                <a:spcPct val="150000"/>
              </a:lnSpc>
              <a:spcBef>
                <a:spcPts val="0"/>
              </a:spcBef>
              <a:buNone/>
            </a:pPr>
            <a:r>
              <a:rPr lang="ru-RU" sz="2400" dirty="0" smtClean="0">
                <a:latin typeface="Times New Roman" panose="02020603050405020304" pitchFamily="18" charset="0"/>
                <a:cs typeface="Times New Roman" panose="02020603050405020304" pitchFamily="18" charset="0"/>
              </a:rPr>
              <a:t>Вызваны </a:t>
            </a:r>
            <a:r>
              <a:rPr lang="ru-RU" sz="2400" dirty="0">
                <a:latin typeface="Times New Roman" panose="02020603050405020304" pitchFamily="18" charset="0"/>
                <a:cs typeface="Times New Roman" panose="02020603050405020304" pitchFamily="18" charset="0"/>
              </a:rPr>
              <a:t>эти отличия не законодательными требованиями, а особенностями деятельности и финансирования НКО, в первую очередь – необходимостью вести раздельный учет средств по источникам их поступления (проектам, программам). В остальном НКО подчиняется общим требованиям по ведению кадровой документации.</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49" y="4345132"/>
            <a:ext cx="477022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194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к оформить командировку сотруднику в 2020 го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08" y="103908"/>
            <a:ext cx="6120247"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32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0659" y="502025"/>
            <a:ext cx="9556375" cy="6060140"/>
          </a:xfrm>
        </p:spPr>
        <p:txBody>
          <a:bodyPr>
            <a:normAutofit/>
          </a:bodyPr>
          <a:lstStyle/>
          <a:p>
            <a:pPr algn="just">
              <a:lnSpc>
                <a:spcPct val="150000"/>
              </a:lnSpc>
              <a:spcBef>
                <a:spcPts val="0"/>
              </a:spcBef>
            </a:pPr>
            <a:r>
              <a:rPr lang="ru-RU" sz="2600" dirty="0">
                <a:latin typeface="Times New Roman" panose="02020603050405020304" pitchFamily="18" charset="0"/>
                <a:cs typeface="Times New Roman" panose="02020603050405020304" pitchFamily="18" charset="0"/>
              </a:rPr>
              <a:t>Для выполнения поездок сотрудниками, работающими по Гражданско-правовым договорам эти документы не оформляются (возмещение затрат производится по заявлению сотрудника с приложением подтверждающих расходы документов). В этом случае в договор должно быть включено условие о возмещении данных затрат.</a:t>
            </a:r>
          </a:p>
          <a:p>
            <a:pPr algn="just">
              <a:lnSpc>
                <a:spcPct val="150000"/>
              </a:lnSpc>
              <a:spcBef>
                <a:spcPts val="0"/>
              </a:spcBef>
            </a:pPr>
            <a:r>
              <a:rPr lang="ru-RU" sz="2600" b="1" dirty="0">
                <a:latin typeface="Times New Roman" panose="02020603050405020304" pitchFamily="18" charset="0"/>
                <a:cs typeface="Times New Roman" panose="02020603050405020304" pitchFamily="18" charset="0"/>
              </a:rPr>
              <a:t>Иные кадровые документы</a:t>
            </a:r>
            <a:endParaRPr lang="ru-RU" sz="26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600" dirty="0">
                <a:latin typeface="Times New Roman" panose="02020603050405020304" pitchFamily="18" charset="0"/>
                <a:cs typeface="Times New Roman" panose="02020603050405020304" pitchFamily="18" charset="0"/>
              </a:rPr>
              <a:t>В зависимости от специфики деятельности, в НКО может возникнуть необходимость оформления каких-то иных, дополнительных документов. </a:t>
            </a:r>
            <a:endParaRPr lang="ru-RU" sz="2600" dirty="0"/>
          </a:p>
        </p:txBody>
      </p:sp>
    </p:spTree>
    <p:extLst>
      <p:ext uri="{BB962C8B-B14F-4D97-AF65-F5344CB8AC3E}">
        <p14:creationId xmlns:p14="http://schemas.microsoft.com/office/powerpoint/2010/main" val="12200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35107"/>
            <a:ext cx="9058337" cy="5306256"/>
          </a:xfrm>
        </p:spPr>
        <p:txBody>
          <a:bodyPr>
            <a:normAutofit/>
          </a:bodyPr>
          <a:lstStyle/>
          <a:p>
            <a:pPr algn="just">
              <a:spcBef>
                <a:spcPts val="0"/>
              </a:spcBef>
            </a:pPr>
            <a:r>
              <a:rPr lang="ru-RU" sz="2800" dirty="0" smtClean="0">
                <a:latin typeface="Times New Roman" panose="02020603050405020304" pitchFamily="18" charset="0"/>
                <a:cs typeface="Times New Roman" panose="02020603050405020304" pitchFamily="18" charset="0"/>
              </a:rPr>
              <a:t>В этом случае рекомендации по их подготовке очень простые:</a:t>
            </a:r>
          </a:p>
          <a:p>
            <a:pPr marL="0" lvl="0" indent="0" algn="just">
              <a:spcBef>
                <a:spcPts val="0"/>
              </a:spcBef>
              <a:buNone/>
            </a:pPr>
            <a:r>
              <a:rPr lang="ru-RU" sz="2800" dirty="0" smtClean="0">
                <a:latin typeface="Times New Roman" panose="02020603050405020304" pitchFamily="18" charset="0"/>
                <a:cs typeface="Times New Roman" panose="02020603050405020304" pitchFamily="18" charset="0"/>
              </a:rPr>
              <a:t>1. Использовать унифицированную форму, если она имеется, с указанием названия проекта/ программы;</a:t>
            </a:r>
          </a:p>
          <a:p>
            <a:pPr marL="0" lvl="0" indent="0" algn="just">
              <a:spcBef>
                <a:spcPts val="0"/>
              </a:spcBef>
              <a:buNone/>
            </a:pPr>
            <a:r>
              <a:rPr lang="ru-RU" sz="2800" dirty="0" smtClean="0">
                <a:latin typeface="Times New Roman" panose="02020603050405020304" pitchFamily="18" charset="0"/>
                <a:cs typeface="Times New Roman" panose="02020603050405020304" pitchFamily="18" charset="0"/>
              </a:rPr>
              <a:t>2. В случае отсутствия унифицированной формы, документ составляется самостоятельно. В случае, если документ затрагивает только один проект, обязательно указывается его название или реквизиты соглашения о финансировании.</a:t>
            </a:r>
          </a:p>
          <a:p>
            <a:pPr marL="0" lvl="0" indent="0" algn="just">
              <a:spcBef>
                <a:spcPts val="0"/>
              </a:spcBef>
              <a:buNone/>
            </a:pPr>
            <a:r>
              <a:rPr lang="ru-RU" sz="2800" dirty="0" smtClean="0">
                <a:latin typeface="Times New Roman" panose="02020603050405020304" pitchFamily="18" charset="0"/>
                <a:cs typeface="Times New Roman" panose="02020603050405020304" pitchFamily="18" charset="0"/>
              </a:rPr>
              <a:t>3. Все приказы подписываются руководителем организации, либо другим уполномоченным лицом.</a:t>
            </a:r>
          </a:p>
          <a:p>
            <a:pPr>
              <a:spcBef>
                <a:spcPts val="0"/>
              </a:spcBef>
            </a:pPr>
            <a:endParaRPr lang="ru-RU" sz="2400" dirty="0"/>
          </a:p>
        </p:txBody>
      </p:sp>
    </p:spTree>
    <p:extLst>
      <p:ext uri="{BB962C8B-B14F-4D97-AF65-F5344CB8AC3E}">
        <p14:creationId xmlns:p14="http://schemas.microsoft.com/office/powerpoint/2010/main" val="101575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02025"/>
            <a:ext cx="8596668" cy="5539338"/>
          </a:xfrm>
        </p:spPr>
        <p:txBody>
          <a:bodyPr>
            <a:normAutofit lnSpcReduction="10000"/>
          </a:bodyPr>
          <a:lstStyle/>
          <a:p>
            <a:pPr marL="0" indent="457200" algn="just">
              <a:lnSpc>
                <a:spcPct val="150000"/>
              </a:lnSpc>
              <a:spcBef>
                <a:spcPts val="0"/>
              </a:spcBef>
              <a:buNone/>
            </a:pPr>
            <a:r>
              <a:rPr lang="ru-RU" sz="2400" dirty="0">
                <a:latin typeface="Times New Roman" panose="02020603050405020304" pitchFamily="18" charset="0"/>
                <a:cs typeface="Times New Roman" panose="02020603050405020304" pitchFamily="18" charset="0"/>
              </a:rPr>
              <a:t>Обязанности по ведению кадрового учета изначально лежат на непосредственном руководителе организации (лице, имеющем право действовать от имени НКО без доверенности). При необходимости правилами Внутреннего трудового распорядка или специальным приказом данные обязанности могут быть возложены на любую должность, имеющуюся в организации. Чаще всего кадровый учет в НКО ведет бухгалтер организации (т.к. многие вопросы и документы кадрового учета тесно связаны с оплатой труда), но это может быть и другой сотрудник.</a:t>
            </a:r>
          </a:p>
          <a:p>
            <a:pPr marL="0" indent="0">
              <a:buNone/>
            </a:pPr>
            <a:endParaRPr lang="ru-RU" dirty="0"/>
          </a:p>
        </p:txBody>
      </p:sp>
    </p:spTree>
    <p:extLst>
      <p:ext uri="{BB962C8B-B14F-4D97-AF65-F5344CB8AC3E}">
        <p14:creationId xmlns:p14="http://schemas.microsoft.com/office/powerpoint/2010/main" val="231073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48235"/>
            <a:ext cx="8596668" cy="5593127"/>
          </a:xfrm>
        </p:spPr>
        <p:txBody>
          <a:bodyPr/>
          <a:lstStyle/>
          <a:p>
            <a:pPr marL="0" indent="0" algn="just">
              <a:buNone/>
            </a:pPr>
            <a:r>
              <a:rPr lang="ru-RU" sz="2400" b="1" dirty="0">
                <a:latin typeface="Times New Roman" panose="02020603050405020304" pitchFamily="18" charset="0"/>
                <a:cs typeface="Times New Roman" panose="02020603050405020304" pitchFamily="18" charset="0"/>
              </a:rPr>
              <a:t>Какие функции могут быть возложены на сотрудника, ответственного за ведение кадрового учета?</a:t>
            </a:r>
            <a:endParaRPr lang="ru-RU" sz="2400" dirty="0">
              <a:latin typeface="Times New Roman" panose="02020603050405020304" pitchFamily="18" charset="0"/>
              <a:cs typeface="Times New Roman" panose="02020603050405020304" pitchFamily="18" charset="0"/>
            </a:endParaRPr>
          </a:p>
          <a:p>
            <a:pPr lvl="0" algn="just"/>
            <a:r>
              <a:rPr lang="ru-RU" sz="2400" dirty="0">
                <a:latin typeface="Times New Roman" panose="02020603050405020304" pitchFamily="18" charset="0"/>
                <a:cs typeface="Times New Roman" panose="02020603050405020304" pitchFamily="18" charset="0"/>
              </a:rPr>
              <a:t>Составление документов, включая трудовые и гражданско-правовые договоры, акты выполненных работ, приказы по организации (приказы на командировки, отпуска, доплаты  и пр.);</a:t>
            </a:r>
          </a:p>
          <a:p>
            <a:pPr lvl="0" algn="just"/>
            <a:r>
              <a:rPr lang="ru-RU" sz="2400" dirty="0">
                <a:latin typeface="Times New Roman" panose="02020603050405020304" pitchFamily="18" charset="0"/>
                <a:cs typeface="Times New Roman" panose="02020603050405020304" pitchFamily="18" charset="0"/>
              </a:rPr>
              <a:t>Заполнение и ведение трудовых книжек;</a:t>
            </a:r>
          </a:p>
          <a:p>
            <a:pPr lvl="0" algn="just"/>
            <a:r>
              <a:rPr lang="ru-RU" sz="2400" dirty="0">
                <a:latin typeface="Times New Roman" panose="02020603050405020304" pitchFamily="18" charset="0"/>
                <a:cs typeface="Times New Roman" panose="02020603050405020304" pitchFamily="18" charset="0"/>
              </a:rPr>
              <a:t>Учет рабочего времени сотрудников и добровольцев организации.</a:t>
            </a:r>
          </a:p>
          <a:p>
            <a:pPr marL="0" indent="0" algn="just">
              <a:buNone/>
            </a:pPr>
            <a:r>
              <a:rPr lang="ru-RU" sz="2400" dirty="0">
                <a:latin typeface="Times New Roman" panose="02020603050405020304" pitchFamily="18" charset="0"/>
                <a:cs typeface="Times New Roman" panose="02020603050405020304" pitchFamily="18" charset="0"/>
              </a:rPr>
              <a:t>Все документы, составленные ответственным за ведение кадрового учета сотрудником, заверяются подписью руководителя организации (кроме записей в Трудовой книжке).</a:t>
            </a: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464" y="1285010"/>
            <a:ext cx="254923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465" y="2715276"/>
            <a:ext cx="1693718" cy="14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6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45459"/>
            <a:ext cx="8596668" cy="5395903"/>
          </a:xfrm>
        </p:spPr>
        <p:txBody>
          <a:bodyPr/>
          <a:lstStyle/>
          <a:p>
            <a:pPr algn="just"/>
            <a:r>
              <a:rPr lang="ru-RU" sz="2400" dirty="0">
                <a:latin typeface="Times New Roman" panose="02020603050405020304" pitchFamily="18" charset="0"/>
                <a:cs typeface="Times New Roman" panose="02020603050405020304" pitchFamily="18" charset="0"/>
              </a:rPr>
              <a:t>Все вопросы ведения, заполнения, учета и хранения </a:t>
            </a:r>
            <a:r>
              <a:rPr lang="ru-RU" sz="2400" u="sng" dirty="0">
                <a:latin typeface="Times New Roman" panose="02020603050405020304" pitchFamily="18" charset="0"/>
                <a:cs typeface="Times New Roman" panose="02020603050405020304" pitchFamily="18" charset="0"/>
              </a:rPr>
              <a:t>Трудовых книжек </a:t>
            </a:r>
            <a:r>
              <a:rPr lang="ru-RU" sz="2400" dirty="0">
                <a:latin typeface="Times New Roman" panose="02020603050405020304" pitchFamily="18" charset="0"/>
                <a:cs typeface="Times New Roman" panose="02020603050405020304" pitchFamily="18" charset="0"/>
              </a:rPr>
              <a:t>регламентируются двумя документами:</a:t>
            </a:r>
          </a:p>
          <a:p>
            <a:pPr lvl="0" algn="just"/>
            <a:r>
              <a:rPr lang="ru-RU" sz="2400" b="1" dirty="0">
                <a:latin typeface="Times New Roman" panose="02020603050405020304" pitchFamily="18" charset="0"/>
                <a:cs typeface="Times New Roman" panose="02020603050405020304" pitchFamily="18" charset="0"/>
              </a:rPr>
              <a:t>Правила ведения и хранения трудовых книжек</a:t>
            </a:r>
            <a:r>
              <a:rPr lang="ru-RU" sz="2400" dirty="0">
                <a:latin typeface="Times New Roman" panose="02020603050405020304" pitchFamily="18" charset="0"/>
                <a:cs typeface="Times New Roman" panose="02020603050405020304" pitchFamily="18" charset="0"/>
              </a:rPr>
              <a:t>, изготовления бланков трудовой книжки и обеспечения ими работодателей (утверждены Постановлением Правительства РФ от 16 апреля 2003 г. N 225, последняя редакция от 19.05.2008 N 373);</a:t>
            </a:r>
          </a:p>
          <a:p>
            <a:pPr lvl="0" algn="just"/>
            <a:r>
              <a:rPr lang="ru-RU" sz="2400" b="1" dirty="0">
                <a:latin typeface="Times New Roman" panose="02020603050405020304" pitchFamily="18" charset="0"/>
                <a:cs typeface="Times New Roman" panose="02020603050405020304" pitchFamily="18" charset="0"/>
              </a:rPr>
              <a:t>Инструкция по заполнению трудовых книжек</a:t>
            </a:r>
            <a:r>
              <a:rPr lang="ru-RU" sz="2400" dirty="0">
                <a:latin typeface="Times New Roman" panose="02020603050405020304" pitchFamily="18" charset="0"/>
                <a:cs typeface="Times New Roman" panose="02020603050405020304" pitchFamily="18" charset="0"/>
              </a:rPr>
              <a:t> (утверждена Постановлением Министерства труда и социального развития Российской Федерации от 10 октября 2003 г. N 69).</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251" y="1509279"/>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77" y="480189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88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6518" y="591671"/>
            <a:ext cx="9269506" cy="5449691"/>
          </a:xfrm>
        </p:spPr>
        <p:txBody>
          <a:bodyPr>
            <a:normAutofit/>
          </a:bodyPr>
          <a:lstStyle/>
          <a:p>
            <a:pPr marL="0" indent="0" algn="just">
              <a:buNone/>
            </a:pPr>
            <a:r>
              <a:rPr lang="ru-RU" sz="2400" b="1" dirty="0">
                <a:latin typeface="Times New Roman" panose="02020603050405020304" pitchFamily="18" charset="0"/>
                <a:cs typeface="Times New Roman" panose="02020603050405020304" pitchFamily="18" charset="0"/>
              </a:rPr>
              <a:t>Что необходимо учитывать специалисту, отвечающему за ведение трудовых книжек?</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Во первых, в трудовых Книжках</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не допускаются исправления, поэтому лучше лишний раз свериться с Инструкцией.</a:t>
            </a:r>
          </a:p>
          <a:p>
            <a:pPr algn="just"/>
            <a:r>
              <a:rPr lang="ru-RU" sz="2400" dirty="0">
                <a:latin typeface="Times New Roman" panose="02020603050405020304" pitchFamily="18" charset="0"/>
                <a:cs typeface="Times New Roman" panose="02020603050405020304" pitchFamily="18" charset="0"/>
              </a:rPr>
              <a:t>Во вторых, в трудовую книжку вносятся все записи, связанные с приемом, увольнением, изменением должности сотрудника. То есть, если ваши сотрудники работают по срочным трудовым договорам, то в Трудовую книжку должны быть внесены записи о приеме и увольнении по каждому из них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даже если за год их несколько штук</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В третьих, в случае неверно оформленных записей или утраты бланка Трудовой книжки, сотрудник имеет право потребовать внесения исправлений или выдачи её дубликата.</a:t>
            </a:r>
          </a:p>
          <a:p>
            <a:endParaRPr lang="ru-RU" dirty="0"/>
          </a:p>
        </p:txBody>
      </p:sp>
    </p:spTree>
    <p:extLst>
      <p:ext uri="{BB962C8B-B14F-4D97-AF65-F5344CB8AC3E}">
        <p14:creationId xmlns:p14="http://schemas.microsoft.com/office/powerpoint/2010/main" val="174102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505" y="502025"/>
            <a:ext cx="9466729" cy="5539338"/>
          </a:xfrm>
        </p:spPr>
        <p:txBody>
          <a:bodyPr>
            <a:normAutofit fontScale="92500" lnSpcReduction="10000"/>
          </a:bodyPr>
          <a:lstStyle/>
          <a:p>
            <a:pPr marL="0" indent="0" algn="just">
              <a:lnSpc>
                <a:spcPct val="150000"/>
              </a:lnSpc>
              <a:spcBef>
                <a:spcPts val="0"/>
              </a:spcBef>
              <a:buNone/>
            </a:pPr>
            <a:r>
              <a:rPr lang="ru-RU" sz="2200" b="1" dirty="0">
                <a:latin typeface="Times New Roman" panose="02020603050405020304" pitchFamily="18" charset="0"/>
                <a:cs typeface="Times New Roman" panose="02020603050405020304" pitchFamily="18" charset="0"/>
              </a:rPr>
              <a:t>КАДРОВАЯ ДОКУМЕНТАЦИЯ НКО</a:t>
            </a:r>
            <a:endParaRPr lang="ru-RU" sz="22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200" dirty="0">
                <a:latin typeface="Times New Roman" panose="02020603050405020304" pitchFamily="18" charset="0"/>
                <a:cs typeface="Times New Roman" panose="02020603050405020304" pitchFamily="18" charset="0"/>
              </a:rPr>
              <a:t>Все основные унифицированные формы документов кадрового учета утверждены </a:t>
            </a:r>
            <a:r>
              <a:rPr lang="ru-RU" sz="2200" b="1" dirty="0">
                <a:latin typeface="Times New Roman" panose="02020603050405020304" pitchFamily="18" charset="0"/>
                <a:cs typeface="Times New Roman" panose="02020603050405020304" pitchFamily="18" charset="0"/>
              </a:rPr>
              <a:t>Постановлением Государственного комитета Российской Федерации по статистике №1 от 5 января 2004 года «Об утверждении унифицированных форм»</a:t>
            </a:r>
            <a:r>
              <a:rPr lang="ru-RU" sz="2200" dirty="0">
                <a:latin typeface="Times New Roman" panose="02020603050405020304" pitchFamily="18" charset="0"/>
                <a:cs typeface="Times New Roman" panose="02020603050405020304" pitchFamily="18" charset="0"/>
              </a:rPr>
              <a:t> (последняя редакция от 19.05.2008 N 373). Все особенности оформления данных документов НКО связаны, опять же, с требованиями по ведению раздельного учета средств и рабочего времени сотрудников.</a:t>
            </a:r>
          </a:p>
          <a:p>
            <a:pPr marL="0" indent="0" algn="just">
              <a:lnSpc>
                <a:spcPct val="150000"/>
              </a:lnSpc>
              <a:spcBef>
                <a:spcPts val="0"/>
              </a:spcBef>
              <a:buNone/>
            </a:pPr>
            <a:r>
              <a:rPr lang="ru-RU" sz="2200" b="1" dirty="0" smtClean="0">
                <a:latin typeface="Times New Roman" panose="02020603050405020304" pitchFamily="18" charset="0"/>
                <a:cs typeface="Times New Roman" panose="02020603050405020304" pitchFamily="18" charset="0"/>
              </a:rPr>
              <a:t>УЧЕТ РАБОЧЕГО ВРЕМЕНИ СОТРУДНИКОВ НКО</a:t>
            </a:r>
            <a:endParaRPr lang="ru-RU" sz="2200"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ru-RU" sz="2200" dirty="0" smtClean="0">
                <a:latin typeface="Times New Roman" panose="02020603050405020304" pitchFamily="18" charset="0"/>
                <a:cs typeface="Times New Roman" panose="02020603050405020304" pitchFamily="18" charset="0"/>
              </a:rPr>
              <a:t>Каждая </a:t>
            </a:r>
            <a:r>
              <a:rPr lang="ru-RU" sz="2200" dirty="0">
                <a:latin typeface="Times New Roman" panose="02020603050405020304" pitchFamily="18" charset="0"/>
                <a:cs typeface="Times New Roman" panose="02020603050405020304" pitchFamily="18" charset="0"/>
              </a:rPr>
              <a:t>организация должна вести учет рабочего времени сотрудников работающих по Трудовым договорам), более того – основанием для начисления заработной платы является такой документ, как</a:t>
            </a:r>
            <a:r>
              <a:rPr lang="ru-RU" sz="2200" b="1" dirty="0">
                <a:latin typeface="Times New Roman" panose="02020603050405020304" pitchFamily="18" charset="0"/>
                <a:cs typeface="Times New Roman" panose="02020603050405020304" pitchFamily="18" charset="0"/>
              </a:rPr>
              <a:t> Табель учета рабочего времени</a:t>
            </a:r>
            <a:r>
              <a:rPr lang="ru-RU" sz="2200" dirty="0">
                <a:latin typeface="Times New Roman" panose="02020603050405020304" pitchFamily="18" charset="0"/>
                <a:cs typeface="Times New Roman" panose="02020603050405020304" pitchFamily="18" charset="0"/>
              </a:rPr>
              <a:t>.</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382" y="5458691"/>
            <a:ext cx="2798618" cy="139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1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63389"/>
            <a:ext cx="10098242" cy="5377974"/>
          </a:xfrm>
        </p:spPr>
        <p:txBody>
          <a:bodyPr>
            <a:normAutofit/>
          </a:bodyPr>
          <a:lstStyle/>
          <a:p>
            <a:pPr algn="just"/>
            <a:r>
              <a:rPr lang="ru-RU" sz="3200" dirty="0">
                <a:latin typeface="Times New Roman" panose="02020603050405020304" pitchFamily="18" charset="0"/>
                <a:cs typeface="Times New Roman" panose="02020603050405020304" pitchFamily="18" charset="0"/>
              </a:rPr>
              <a:t>Для учета рабочего времени предлагается 2 унифицированные формы: Т-12 и Т-13. Для учета рабочего времени в СО НКО (с целью ведения раздельного учета), можно рекомендовать использование формы Т-12 с указанием фактически отработанных сотрудником часов.</a:t>
            </a:r>
          </a:p>
        </p:txBody>
      </p:sp>
      <p:pic>
        <p:nvPicPr>
          <p:cNvPr id="4" name="Рисунок 3"/>
          <p:cNvPicPr>
            <a:picLocks noChangeAspect="1"/>
          </p:cNvPicPr>
          <p:nvPr/>
        </p:nvPicPr>
        <p:blipFill>
          <a:blip r:embed="rId2"/>
          <a:stretch>
            <a:fillRect/>
          </a:stretch>
        </p:blipFill>
        <p:spPr>
          <a:xfrm>
            <a:off x="597069" y="3847667"/>
            <a:ext cx="4188657" cy="2355706"/>
          </a:xfrm>
          <a:prstGeom prst="rect">
            <a:avLst/>
          </a:prstGeom>
        </p:spPr>
      </p:pic>
    </p:spTree>
    <p:extLst>
      <p:ext uri="{BB962C8B-B14F-4D97-AF65-F5344CB8AC3E}">
        <p14:creationId xmlns:p14="http://schemas.microsoft.com/office/powerpoint/2010/main" val="117474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48235"/>
            <a:ext cx="8969202" cy="5593127"/>
          </a:xfrm>
        </p:spPr>
        <p:txBody>
          <a:bodyPr/>
          <a:lstStyle/>
          <a:p>
            <a:pPr marL="0" indent="0" algn="just">
              <a:buNone/>
            </a:pPr>
            <a:r>
              <a:rPr lang="ru-RU" sz="2800" b="1" dirty="0">
                <a:latin typeface="Times New Roman" panose="02020603050405020304" pitchFamily="18" charset="0"/>
                <a:cs typeface="Times New Roman" panose="02020603050405020304" pitchFamily="18" charset="0"/>
              </a:rPr>
              <a:t>Личный табель учета рабочего времени</a:t>
            </a:r>
            <a:endParaRPr lang="ru-RU" sz="2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ru-RU" sz="2800" dirty="0">
                <a:latin typeface="Times New Roman" panose="02020603050405020304" pitchFamily="18" charset="0"/>
                <a:cs typeface="Times New Roman" panose="02020603050405020304" pitchFamily="18" charset="0"/>
              </a:rPr>
              <a:t>Во-первых, при ведении Индивидуального учета рабочего времени Вы всегда будете точно знать общий процент занятости сотрудника (а это важная информация, так как по законодательству РФ не допускается значительного превышения нагрузки без дополнительной оплаты и т.д.).</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322" y="4227368"/>
            <a:ext cx="5374954" cy="233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27821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232</TotalTime>
  <Words>927</Words>
  <Application>Microsoft Office PowerPoint</Application>
  <PresentationFormat>Произвольный</PresentationFormat>
  <Paragraphs>44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Аспект</vt:lpstr>
      <vt:lpstr>Тема 7. Кадровое делопроизводство в НКО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7. Кадровое делопроизводство в НКО</dc:title>
  <dc:creator>Пользователь Windows</dc:creator>
  <cp:lastModifiedBy>Марина</cp:lastModifiedBy>
  <cp:revision>16</cp:revision>
  <dcterms:created xsi:type="dcterms:W3CDTF">2017-10-11T08:33:42Z</dcterms:created>
  <dcterms:modified xsi:type="dcterms:W3CDTF">2020-12-02T05:30:56Z</dcterms:modified>
</cp:coreProperties>
</file>